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63"/>
  </p:notesMasterIdLst>
  <p:sldIdLst>
    <p:sldId id="2950" r:id="rId6"/>
    <p:sldId id="2990" r:id="rId7"/>
    <p:sldId id="2998" r:id="rId8"/>
    <p:sldId id="265" r:id="rId9"/>
    <p:sldId id="2999" r:id="rId10"/>
    <p:sldId id="3000" r:id="rId11"/>
    <p:sldId id="3001" r:id="rId12"/>
    <p:sldId id="2913" r:id="rId13"/>
    <p:sldId id="2914" r:id="rId14"/>
    <p:sldId id="2957" r:id="rId15"/>
    <p:sldId id="2958" r:id="rId16"/>
    <p:sldId id="2959" r:id="rId17"/>
    <p:sldId id="2945" r:id="rId18"/>
    <p:sldId id="2960" r:id="rId19"/>
    <p:sldId id="2947" r:id="rId20"/>
    <p:sldId id="272" r:id="rId21"/>
    <p:sldId id="277" r:id="rId22"/>
    <p:sldId id="276" r:id="rId23"/>
    <p:sldId id="275" r:id="rId24"/>
    <p:sldId id="273" r:id="rId25"/>
    <p:sldId id="2961" r:id="rId26"/>
    <p:sldId id="983" r:id="rId27"/>
    <p:sldId id="2963" r:id="rId28"/>
    <p:sldId id="2964" r:id="rId29"/>
    <p:sldId id="2965" r:id="rId30"/>
    <p:sldId id="3002" r:id="rId31"/>
    <p:sldId id="2971" r:id="rId32"/>
    <p:sldId id="2928" r:id="rId33"/>
    <p:sldId id="2925" r:id="rId34"/>
    <p:sldId id="2927" r:id="rId35"/>
    <p:sldId id="2918" r:id="rId36"/>
    <p:sldId id="2982" r:id="rId37"/>
    <p:sldId id="2972" r:id="rId38"/>
    <p:sldId id="2966" r:id="rId39"/>
    <p:sldId id="2917" r:id="rId40"/>
    <p:sldId id="2926" r:id="rId41"/>
    <p:sldId id="2975" r:id="rId42"/>
    <p:sldId id="2967" r:id="rId43"/>
    <p:sldId id="2983" r:id="rId44"/>
    <p:sldId id="2984" r:id="rId45"/>
    <p:sldId id="2986" r:id="rId46"/>
    <p:sldId id="2985" r:id="rId47"/>
    <p:sldId id="2977" r:id="rId48"/>
    <p:sldId id="2968" r:id="rId49"/>
    <p:sldId id="2978" r:id="rId50"/>
    <p:sldId id="2979" r:id="rId51"/>
    <p:sldId id="2969" r:id="rId52"/>
    <p:sldId id="2919" r:id="rId53"/>
    <p:sldId id="2944" r:id="rId54"/>
    <p:sldId id="2988" r:id="rId55"/>
    <p:sldId id="2980" r:id="rId56"/>
    <p:sldId id="2970" r:id="rId57"/>
    <p:sldId id="2930" r:id="rId58"/>
    <p:sldId id="2934" r:id="rId59"/>
    <p:sldId id="2989" r:id="rId60"/>
    <p:sldId id="3003" r:id="rId61"/>
    <p:sldId id="2949" r:id="rId62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libri Light" panose="020F0302020204030204" pitchFamily="34" charset="0"/>
      <p:regular r:id="rId68"/>
      <p: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2990"/>
            <p14:sldId id="2998"/>
            <p14:sldId id="265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2963"/>
            <p14:sldId id="2964"/>
            <p14:sldId id="2965"/>
            <p14:sldId id="3002"/>
            <p14:sldId id="2971"/>
            <p14:sldId id="2928"/>
            <p14:sldId id="2925"/>
            <p14:sldId id="2927"/>
            <p14:sldId id="2918"/>
            <p14:sldId id="2982"/>
            <p14:sldId id="2972"/>
            <p14:sldId id="2966"/>
            <p14:sldId id="2917"/>
            <p14:sldId id="2926"/>
            <p14:sldId id="2975"/>
            <p14:sldId id="2967"/>
            <p14:sldId id="2983"/>
            <p14:sldId id="2984"/>
            <p14:sldId id="2986"/>
            <p14:sldId id="2985"/>
            <p14:sldId id="2977"/>
            <p14:sldId id="2968"/>
            <p14:sldId id="2978"/>
            <p14:sldId id="2979"/>
            <p14:sldId id="2969"/>
            <p14:sldId id="2919"/>
            <p14:sldId id="2944"/>
            <p14:sldId id="2988"/>
            <p14:sldId id="2980"/>
            <p14:sldId id="2970"/>
            <p14:sldId id="2930"/>
            <p14:sldId id="2934"/>
            <p14:sldId id="2989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4F6"/>
    <a:srgbClr val="232F63"/>
    <a:srgbClr val="FF0000"/>
    <a:srgbClr val="2A6A98"/>
    <a:srgbClr val="163763"/>
    <a:srgbClr val="BF9900"/>
    <a:srgbClr val="007C92"/>
    <a:srgbClr val="ED5025"/>
    <a:srgbClr val="F89346"/>
    <a:srgbClr val="006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55" autoAdjust="0"/>
    <p:restoredTop sz="93962" autoAdjust="0"/>
  </p:normalViewPr>
  <p:slideViewPr>
    <p:cSldViewPr snapToGrid="0">
      <p:cViewPr varScale="1">
        <p:scale>
          <a:sx n="106" d="100"/>
          <a:sy n="106" d="100"/>
        </p:scale>
        <p:origin x="67" y="8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font" Target="fonts/font3.fntdata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font" Target="fonts/font4.fntdata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5.svg"/><Relationship Id="rId5" Type="http://schemas.openxmlformats.org/officeDocument/2006/relationships/image" Target="../media/image9.jpe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svg"/><Relationship Id="rId7" Type="http://schemas.openxmlformats.org/officeDocument/2006/relationships/image" Target="../media/image43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svg"/><Relationship Id="rId10" Type="http://schemas.openxmlformats.org/officeDocument/2006/relationships/image" Target="../media/image15.svg"/><Relationship Id="rId4" Type="http://schemas.openxmlformats.org/officeDocument/2006/relationships/image" Target="../media/image40.png"/><Relationship Id="rId9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42.png"/><Relationship Id="rId3" Type="http://schemas.openxmlformats.org/officeDocument/2006/relationships/image" Target="../media/image45.jpeg"/><Relationship Id="rId21" Type="http://schemas.openxmlformats.org/officeDocument/2006/relationships/image" Target="../media/image15.sv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41.svg"/><Relationship Id="rId2" Type="http://schemas.openxmlformats.org/officeDocument/2006/relationships/image" Target="../media/image44.png"/><Relationship Id="rId16" Type="http://schemas.openxmlformats.org/officeDocument/2006/relationships/image" Target="../media/image4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png"/><Relationship Id="rId15" Type="http://schemas.openxmlformats.org/officeDocument/2006/relationships/image" Target="../media/image39.svg"/><Relationship Id="rId10" Type="http://schemas.openxmlformats.org/officeDocument/2006/relationships/image" Target="../media/image52.png"/><Relationship Id="rId19" Type="http://schemas.openxmlformats.org/officeDocument/2006/relationships/image" Target="../media/image43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jpeg"/><Relationship Id="rId2" Type="http://schemas.openxmlformats.org/officeDocument/2006/relationships/image" Target="../media/image56.jpeg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jpeg"/><Relationship Id="rId14" Type="http://schemas.openxmlformats.org/officeDocument/2006/relationships/image" Target="../media/image6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43.svg"/><Relationship Id="rId10" Type="http://schemas.openxmlformats.org/officeDocument/2006/relationships/image" Target="../media/image82.svg"/><Relationship Id="rId4" Type="http://schemas.openxmlformats.org/officeDocument/2006/relationships/image" Target="../media/image42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2.svg"/><Relationship Id="rId4" Type="http://schemas.openxmlformats.org/officeDocument/2006/relationships/image" Target="../media/image42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42.png"/><Relationship Id="rId7" Type="http://schemas.openxmlformats.org/officeDocument/2006/relationships/image" Target="../media/image81.png"/><Relationship Id="rId12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svg"/><Relationship Id="rId11" Type="http://schemas.openxmlformats.org/officeDocument/2006/relationships/image" Target="../media/image14.png"/><Relationship Id="rId5" Type="http://schemas.openxmlformats.org/officeDocument/2006/relationships/image" Target="../media/image78.png"/><Relationship Id="rId10" Type="http://schemas.openxmlformats.org/officeDocument/2006/relationships/image" Target="../media/image86.svg"/><Relationship Id="rId4" Type="http://schemas.openxmlformats.org/officeDocument/2006/relationships/image" Target="../media/image43.svg"/><Relationship Id="rId9" Type="http://schemas.openxmlformats.org/officeDocument/2006/relationships/image" Target="../media/image8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15.svg"/><Relationship Id="rId3" Type="http://schemas.openxmlformats.org/officeDocument/2006/relationships/image" Target="../media/image42.png"/><Relationship Id="rId7" Type="http://schemas.openxmlformats.org/officeDocument/2006/relationships/image" Target="../media/image8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svg"/><Relationship Id="rId11" Type="http://schemas.openxmlformats.org/officeDocument/2006/relationships/image" Target="../media/image86.svg"/><Relationship Id="rId5" Type="http://schemas.openxmlformats.org/officeDocument/2006/relationships/image" Target="../media/image78.png"/><Relationship Id="rId10" Type="http://schemas.openxmlformats.org/officeDocument/2006/relationships/image" Target="../media/image85.png"/><Relationship Id="rId4" Type="http://schemas.openxmlformats.org/officeDocument/2006/relationships/image" Target="../media/image43.svg"/><Relationship Id="rId9" Type="http://schemas.openxmlformats.org/officeDocument/2006/relationships/image" Target="../media/image82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79.svg"/><Relationship Id="rId10" Type="http://schemas.openxmlformats.org/officeDocument/2006/relationships/image" Target="../media/image86.svg"/><Relationship Id="rId4" Type="http://schemas.openxmlformats.org/officeDocument/2006/relationships/image" Target="../media/image78.png"/><Relationship Id="rId9" Type="http://schemas.openxmlformats.org/officeDocument/2006/relationships/image" Target="../media/image8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79.svg"/><Relationship Id="rId10" Type="http://schemas.openxmlformats.org/officeDocument/2006/relationships/image" Target="../media/image86.svg"/><Relationship Id="rId4" Type="http://schemas.openxmlformats.org/officeDocument/2006/relationships/image" Target="../media/image78.png"/><Relationship Id="rId9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15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14.png"/><Relationship Id="rId5" Type="http://schemas.openxmlformats.org/officeDocument/2006/relationships/image" Target="../media/image79.svg"/><Relationship Id="rId10" Type="http://schemas.openxmlformats.org/officeDocument/2006/relationships/image" Target="../media/image86.svg"/><Relationship Id="rId4" Type="http://schemas.openxmlformats.org/officeDocument/2006/relationships/image" Target="../media/image78.png"/><Relationship Id="rId9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sv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15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jpeg"/><Relationship Id="rId10" Type="http://schemas.openxmlformats.org/officeDocument/2006/relationships/image" Target="../media/image29.png"/><Relationship Id="rId4" Type="http://schemas.openxmlformats.org/officeDocument/2006/relationships/image" Target="../media/image23.jpg"/><Relationship Id="rId9" Type="http://schemas.openxmlformats.org/officeDocument/2006/relationships/image" Target="../media/image28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sv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15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sv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15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14.png"/><Relationship Id="rId3" Type="http://schemas.openxmlformats.org/officeDocument/2006/relationships/image" Target="../media/image43.sv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svg"/><Relationship Id="rId10" Type="http://schemas.openxmlformats.org/officeDocument/2006/relationships/image" Target="../media/image84.sv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15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2.svg"/><Relationship Id="rId4" Type="http://schemas.openxmlformats.org/officeDocument/2006/relationships/image" Target="../media/image42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2.svg"/><Relationship Id="rId4" Type="http://schemas.openxmlformats.org/officeDocument/2006/relationships/image" Target="../media/image42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84.svg"/><Relationship Id="rId2" Type="http://schemas.openxmlformats.org/officeDocument/2006/relationships/image" Target="../media/image76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43.svg"/><Relationship Id="rId15" Type="http://schemas.openxmlformats.org/officeDocument/2006/relationships/image" Target="../media/image14.png"/><Relationship Id="rId10" Type="http://schemas.openxmlformats.org/officeDocument/2006/relationships/image" Target="../media/image82.svg"/><Relationship Id="rId4" Type="http://schemas.openxmlformats.org/officeDocument/2006/relationships/image" Target="../media/image42.png"/><Relationship Id="rId9" Type="http://schemas.openxmlformats.org/officeDocument/2006/relationships/image" Target="../media/image81.png"/><Relationship Id="rId14" Type="http://schemas.openxmlformats.org/officeDocument/2006/relationships/image" Target="../media/image86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4.png"/><Relationship Id="rId3" Type="http://schemas.openxmlformats.org/officeDocument/2006/relationships/image" Target="../media/image77.svg"/><Relationship Id="rId7" Type="http://schemas.openxmlformats.org/officeDocument/2006/relationships/image" Target="../media/image79.svg"/><Relationship Id="rId12" Type="http://schemas.openxmlformats.org/officeDocument/2006/relationships/image" Target="../media/image100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11" Type="http://schemas.openxmlformats.org/officeDocument/2006/relationships/image" Target="../media/image99.png"/><Relationship Id="rId5" Type="http://schemas.openxmlformats.org/officeDocument/2006/relationships/image" Target="../media/image43.svg"/><Relationship Id="rId10" Type="http://schemas.openxmlformats.org/officeDocument/2006/relationships/image" Target="../media/image86.svg"/><Relationship Id="rId4" Type="http://schemas.openxmlformats.org/officeDocument/2006/relationships/image" Target="../media/image42.png"/><Relationship Id="rId9" Type="http://schemas.openxmlformats.org/officeDocument/2006/relationships/image" Target="../media/image85.png"/><Relationship Id="rId14" Type="http://schemas.openxmlformats.org/officeDocument/2006/relationships/image" Target="../media/image15.sv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3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Oracle Groundbreakers Tour 2020 LATAM 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402033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Tour 2020 LATAM 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75" y="4602939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075" y="4572000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0802324E-B1AF-4E58-BD11-5CD0FBD6A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C51DA5-F48F-4CDF-8A36-25B926241266}"/>
              </a:ext>
            </a:extLst>
          </p:cNvPr>
          <p:cNvSpPr/>
          <p:nvPr/>
        </p:nvSpPr>
        <p:spPr>
          <a:xfrm>
            <a:off x="4066482" y="1631837"/>
            <a:ext cx="574796" cy="25762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NoSQL</a:t>
            </a:r>
            <a:r>
              <a:rPr lang="nl-NL" sz="700" dirty="0"/>
              <a:t> Database</a:t>
            </a:r>
            <a:endParaRPr lang="en-NL" sz="7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4577C-B02B-4FD4-96ED-4C127CB36C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552" y="985499"/>
            <a:ext cx="4963446" cy="260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93F606A4-B3B2-40B7-94B5-AA12A4C53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A3406EE-E7FD-4681-BC09-2A0C4CE7612B}"/>
              </a:ext>
            </a:extLst>
          </p:cNvPr>
          <p:cNvGrpSpPr/>
          <p:nvPr/>
        </p:nvGrpSpPr>
        <p:grpSpPr>
          <a:xfrm>
            <a:off x="2337383" y="2555580"/>
            <a:ext cx="614615" cy="517779"/>
            <a:chOff x="303130" y="1040872"/>
            <a:chExt cx="1283748" cy="1503834"/>
          </a:xfrm>
        </p:grpSpPr>
        <p:pic>
          <p:nvPicPr>
            <p:cNvPr id="17" name="Graphic 64">
              <a:extLst>
                <a:ext uri="{FF2B5EF4-FFF2-40B4-BE49-F238E27FC236}">
                  <a16:creationId xmlns:a16="http://schemas.microsoft.com/office/drawing/2014/main" id="{66C25706-0F81-475D-89D3-B385ECCE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0090E61-8D6F-4E21-BA38-F0E916667C92}"/>
                </a:ext>
              </a:extLst>
            </p:cNvPr>
            <p:cNvSpPr/>
            <p:nvPr/>
          </p:nvSpPr>
          <p:spPr>
            <a:xfrm>
              <a:off x="540308" y="2008363"/>
              <a:ext cx="805943" cy="5363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AF43E25-FF5A-4047-858A-02064C461CF4}"/>
              </a:ext>
            </a:extLst>
          </p:cNvPr>
          <p:cNvSpPr txBox="1"/>
          <p:nvPr/>
        </p:nvSpPr>
        <p:spPr>
          <a:xfrm>
            <a:off x="6062684" y="4572000"/>
            <a:ext cx="3048431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300" dirty="0">
                <a:solidFill>
                  <a:schemeClr val="tx1"/>
                </a:solidFill>
              </a:rPr>
              <a:t>Sources </a:t>
            </a:r>
            <a:r>
              <a:rPr lang="nl-NL" sz="1300" dirty="0" err="1">
                <a:solidFill>
                  <a:schemeClr val="tx1"/>
                </a:solidFill>
              </a:rPr>
              <a:t>and</a:t>
            </a:r>
            <a:r>
              <a:rPr lang="nl-NL" sz="1300" dirty="0">
                <a:solidFill>
                  <a:schemeClr val="tx1"/>
                </a:solidFill>
              </a:rPr>
              <a:t> slides:</a:t>
            </a:r>
            <a:r>
              <a:rPr lang="nl-NL" sz="1300" b="1" dirty="0">
                <a:solidFill>
                  <a:schemeClr val="tx1"/>
                </a:solidFill>
              </a:rPr>
              <a:t> </a:t>
            </a:r>
            <a:br>
              <a:rPr lang="nl-NL" sz="1300" b="1" dirty="0">
                <a:solidFill>
                  <a:schemeClr val="tx1"/>
                </a:solidFill>
              </a:rPr>
            </a:br>
            <a:r>
              <a:rPr lang="nl-NL" sz="1300" b="1" dirty="0">
                <a:solidFill>
                  <a:schemeClr val="tx1"/>
                </a:solidFill>
              </a:rPr>
              <a:t>bit.ly/cloud-native-latam2020</a:t>
            </a:r>
            <a:endParaRPr lang="en-NL" sz="1300" b="1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Always Free Tier</a:t>
            </a:r>
          </a:p>
          <a:p>
            <a:pPr lvl="1"/>
            <a:r>
              <a:rPr lang="en-US" sz="1500"/>
              <a:t>Autonomous Database/Data Warehouse (two instances)</a:t>
            </a:r>
          </a:p>
          <a:p>
            <a:pPr lvl="1"/>
            <a:r>
              <a:rPr lang="en-US" sz="1500"/>
              <a:t>Compute VMs (two instances)</a:t>
            </a:r>
          </a:p>
          <a:p>
            <a:pPr lvl="1"/>
            <a:r>
              <a:rPr lang="en-US" sz="1500"/>
              <a:t>Block, Object and Archive Storage</a:t>
            </a:r>
          </a:p>
          <a:p>
            <a:pPr lvl="1"/>
            <a:r>
              <a:rPr lang="en-US" sz="1500"/>
              <a:t>Load Balancer and Data Egress</a:t>
            </a:r>
          </a:p>
          <a:p>
            <a:pPr lvl="1"/>
            <a:r>
              <a:rPr lang="en-US" sz="1500"/>
              <a:t>Monitoring and Notifications</a:t>
            </a:r>
          </a:p>
          <a:p>
            <a:pPr lvl="1"/>
            <a:endParaRPr lang="en-US" sz="15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35" y="3515679"/>
            <a:ext cx="6653658" cy="1430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CF824576-50D2-4E8C-B0A9-D251C46E25F9}"/>
              </a:ext>
            </a:extLst>
          </p:cNvPr>
          <p:cNvSpPr/>
          <p:nvPr/>
        </p:nvSpPr>
        <p:spPr>
          <a:xfrm>
            <a:off x="2203704" y="3602736"/>
            <a:ext cx="2212848" cy="748765"/>
          </a:xfrm>
          <a:custGeom>
            <a:avLst/>
            <a:gdLst>
              <a:gd name="connsiteX0" fmla="*/ 0 w 2212848"/>
              <a:gd name="connsiteY0" fmla="*/ 374383 h 748765"/>
              <a:gd name="connsiteX1" fmla="*/ 1106424 w 2212848"/>
              <a:gd name="connsiteY1" fmla="*/ 0 h 748765"/>
              <a:gd name="connsiteX2" fmla="*/ 2212848 w 2212848"/>
              <a:gd name="connsiteY2" fmla="*/ 374383 h 748765"/>
              <a:gd name="connsiteX3" fmla="*/ 1106424 w 2212848"/>
              <a:gd name="connsiteY3" fmla="*/ 748766 h 748765"/>
              <a:gd name="connsiteX4" fmla="*/ 0 w 2212848"/>
              <a:gd name="connsiteY4" fmla="*/ 374383 h 74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2848" h="748765" fill="none" extrusionOk="0">
                <a:moveTo>
                  <a:pt x="0" y="374383"/>
                </a:moveTo>
                <a:cubicBezTo>
                  <a:pt x="68097" y="209738"/>
                  <a:pt x="487862" y="34143"/>
                  <a:pt x="1106424" y="0"/>
                </a:cubicBezTo>
                <a:cubicBezTo>
                  <a:pt x="1750242" y="-8607"/>
                  <a:pt x="2193835" y="187187"/>
                  <a:pt x="2212848" y="374383"/>
                </a:cubicBezTo>
                <a:cubicBezTo>
                  <a:pt x="2238167" y="608639"/>
                  <a:pt x="1662770" y="782376"/>
                  <a:pt x="1106424" y="748766"/>
                </a:cubicBezTo>
                <a:cubicBezTo>
                  <a:pt x="472730" y="761273"/>
                  <a:pt x="33989" y="595704"/>
                  <a:pt x="0" y="374383"/>
                </a:cubicBezTo>
                <a:close/>
              </a:path>
              <a:path w="2212848" h="748765" stroke="0" extrusionOk="0">
                <a:moveTo>
                  <a:pt x="0" y="374383"/>
                </a:moveTo>
                <a:cubicBezTo>
                  <a:pt x="-16908" y="69907"/>
                  <a:pt x="561253" y="44493"/>
                  <a:pt x="1106424" y="0"/>
                </a:cubicBezTo>
                <a:cubicBezTo>
                  <a:pt x="1738428" y="22211"/>
                  <a:pt x="2234762" y="167694"/>
                  <a:pt x="2212848" y="374383"/>
                </a:cubicBezTo>
                <a:cubicBezTo>
                  <a:pt x="2200660" y="550919"/>
                  <a:pt x="1707792" y="737793"/>
                  <a:pt x="1106424" y="748766"/>
                </a:cubicBezTo>
                <a:cubicBezTo>
                  <a:pt x="485747" y="724579"/>
                  <a:pt x="34024" y="585314"/>
                  <a:pt x="0" y="374383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50000"/>
            </a:schemeClr>
          </a:solidFill>
          <a:ln w="38100">
            <a:extLst>
              <a:ext uri="{C807C97D-BFC1-408E-A445-0C87EB9F89A2}">
                <ask:lineSketchStyleProps xmlns:ask="http://schemas.microsoft.com/office/drawing/2018/sketchyshapes" sd="234076488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206194" y="2221108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95693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395693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E1223F8-0263-4D6F-86B8-1FA0FA9E46D0}"/>
              </a:ext>
            </a:extLst>
          </p:cNvPr>
          <p:cNvGrpSpPr/>
          <p:nvPr/>
        </p:nvGrpSpPr>
        <p:grpSpPr>
          <a:xfrm>
            <a:off x="3504898" y="5267104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D233300B-7D17-4A3F-955E-69D6892DE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C9EE4430-4334-4DF1-8F1F-72E1800916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395693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734249" y="4164823"/>
            <a:ext cx="912051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540370" y="3653405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D85A96C-D00C-4E70-92E6-5CDAF2452D25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61" name="Graphic 64">
              <a:extLst>
                <a:ext uri="{FF2B5EF4-FFF2-40B4-BE49-F238E27FC236}">
                  <a16:creationId xmlns:a16="http://schemas.microsoft.com/office/drawing/2014/main" id="{8909B46E-651C-4415-A285-12E909E91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9ED5A3B0-FD60-4BF1-854D-7185415162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466" y="1816900"/>
            <a:ext cx="2133824" cy="1926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515" y="2949161"/>
            <a:ext cx="181475" cy="1638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A40F94-31D4-46F8-86AD-9E2C8D8BE0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5625064" y="1588106"/>
            <a:ext cx="3395375" cy="238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057202C-AC26-4734-8C79-AAD6A364B210}"/>
              </a:ext>
            </a:extLst>
          </p:cNvPr>
          <p:cNvSpPr/>
          <p:nvPr/>
        </p:nvSpPr>
        <p:spPr>
          <a:xfrm>
            <a:off x="5919893" y="2851573"/>
            <a:ext cx="426720" cy="358987"/>
          </a:xfrm>
          <a:prstGeom prst="ellipse">
            <a:avLst/>
          </a:prstGeom>
          <a:solidFill>
            <a:schemeClr val="accent3">
              <a:lumMod val="20000"/>
              <a:lumOff val="80000"/>
              <a:alpha val="20000"/>
            </a:schemeClr>
          </a:solidFill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328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395693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186" y="3048161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" y="1513498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95009"/>
            <a:chOff x="7450310" y="4389063"/>
            <a:chExt cx="955620" cy="1060012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4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4724867" y="255968"/>
            <a:ext cx="894343" cy="896979"/>
            <a:chOff x="283219" y="1109378"/>
            <a:chExt cx="1192457" cy="1195971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2" y="2059128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06827" y="461899"/>
            <a:ext cx="795436" cy="818663"/>
            <a:chOff x="7676309" y="2584867"/>
            <a:chExt cx="805942" cy="1091551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3427148" y="3522979"/>
            <a:ext cx="604457" cy="725102"/>
            <a:chOff x="1526247" y="1468849"/>
            <a:chExt cx="805942" cy="966803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20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78011"/>
            <a:ext cx="604457" cy="632769"/>
            <a:chOff x="2556672" y="1468849"/>
            <a:chExt cx="805942" cy="843692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632769"/>
            <a:chOff x="2556672" y="1468849"/>
            <a:chExt cx="805942" cy="843692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2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78102"/>
            <a:chOff x="375699" y="1131597"/>
            <a:chExt cx="1131055" cy="1170803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598F2DBD-07E9-44B1-BC30-FEBD571D57E4}"/>
              </a:ext>
            </a:extLst>
          </p:cNvPr>
          <p:cNvGrpSpPr/>
          <p:nvPr/>
        </p:nvGrpSpPr>
        <p:grpSpPr>
          <a:xfrm>
            <a:off x="631109" y="4161658"/>
            <a:ext cx="953417" cy="906897"/>
            <a:chOff x="5792301" y="1481549"/>
            <a:chExt cx="805942" cy="1209195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728B4044-4038-416B-9F78-2989023E7021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0CFC820F-CA2F-4706-8EA8-1B3F1C6C54DB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12D5D7D3-4A92-4AE9-8551-34736B6E072C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60" name="Freeform 2">
                  <a:extLst>
                    <a:ext uri="{FF2B5EF4-FFF2-40B4-BE49-F238E27FC236}">
                      <a16:creationId xmlns:a16="http://schemas.microsoft.com/office/drawing/2014/main" id="{C200C91E-D4C2-4978-B372-DAE1173E0E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1" name="Freeform 3">
                  <a:extLst>
                    <a:ext uri="{FF2B5EF4-FFF2-40B4-BE49-F238E27FC236}">
                      <a16:creationId xmlns:a16="http://schemas.microsoft.com/office/drawing/2014/main" id="{7E757532-7C8A-4516-94A6-1FD6499B8B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2" name="Freeform 4">
                  <a:extLst>
                    <a:ext uri="{FF2B5EF4-FFF2-40B4-BE49-F238E27FC236}">
                      <a16:creationId xmlns:a16="http://schemas.microsoft.com/office/drawing/2014/main" id="{7BEA1C5A-4F89-46FD-9285-5DB5DC4B50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3" name="Freeform 5">
                  <a:extLst>
                    <a:ext uri="{FF2B5EF4-FFF2-40B4-BE49-F238E27FC236}">
                      <a16:creationId xmlns:a16="http://schemas.microsoft.com/office/drawing/2014/main" id="{1BABB8E5-9BCE-494A-B5BC-4D7C9D91CED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B86D1C9B-E784-45FD-ABF5-C9FEE01BAF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1CA66163-9653-4A7F-B82E-DE2E905B17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929638D1-978B-48E9-B6B6-E5D32295FD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0592EC5-0317-49B3-87D2-F6750C408763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A215899D-4CAA-4E36-A595-D30A856C8691}"/>
              </a:ext>
            </a:extLst>
          </p:cNvPr>
          <p:cNvGrpSpPr/>
          <p:nvPr/>
        </p:nvGrpSpPr>
        <p:grpSpPr>
          <a:xfrm>
            <a:off x="2787369" y="4164823"/>
            <a:ext cx="858931" cy="727283"/>
            <a:chOff x="3406274" y="1436411"/>
            <a:chExt cx="903246" cy="969711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28F4B68D-731B-443D-B18B-A248F31135F9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4AD69639-CFCE-4844-97B9-25BB592988B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A912C8B0-A3DE-4999-B932-ED97ECF83D30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214" name="Freeform 37">
                  <a:extLst>
                    <a:ext uri="{FF2B5EF4-FFF2-40B4-BE49-F238E27FC236}">
                      <a16:creationId xmlns:a16="http://schemas.microsoft.com/office/drawing/2014/main" id="{B5316939-0B3F-489B-AB8B-3300C04DEB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15" name="Freeform 38">
                  <a:extLst>
                    <a:ext uri="{FF2B5EF4-FFF2-40B4-BE49-F238E27FC236}">
                      <a16:creationId xmlns:a16="http://schemas.microsoft.com/office/drawing/2014/main" id="{D4EA26C6-DCF1-414C-A2B1-7803F18575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5BB315DF-3C7D-4A79-B529-A197585BC878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584477" y="4141484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1" name="Group 220">
            <a:extLst>
              <a:ext uri="{FF2B5EF4-FFF2-40B4-BE49-F238E27FC236}">
                <a16:creationId xmlns:a16="http://schemas.microsoft.com/office/drawing/2014/main" id="{24078209-746D-4A76-822B-0C3F47E44825}"/>
              </a:ext>
            </a:extLst>
          </p:cNvPr>
          <p:cNvGrpSpPr/>
          <p:nvPr/>
        </p:nvGrpSpPr>
        <p:grpSpPr>
          <a:xfrm>
            <a:off x="1848399" y="4171671"/>
            <a:ext cx="604457" cy="621257"/>
            <a:chOff x="3598123" y="4996609"/>
            <a:chExt cx="805942" cy="828343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7E6C4E74-2A99-4BDD-94F2-B1FCA1C7966E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37D24739-2F0B-4D2A-B6C1-A4DF9839FA18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E3988EED-765E-4B2E-93FE-175436E74C39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226" name="Freeform 2">
                  <a:extLst>
                    <a:ext uri="{FF2B5EF4-FFF2-40B4-BE49-F238E27FC236}">
                      <a16:creationId xmlns:a16="http://schemas.microsoft.com/office/drawing/2014/main" id="{CEF28E36-433A-43AE-9BAE-695B58CB30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227" name="Freeform 3">
                  <a:extLst>
                    <a:ext uri="{FF2B5EF4-FFF2-40B4-BE49-F238E27FC236}">
                      <a16:creationId xmlns:a16="http://schemas.microsoft.com/office/drawing/2014/main" id="{597D9824-0692-4993-BEFC-6F68170B71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6C790EF0-C4ED-42EC-A37D-318AFF3ABCA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19020BA3-1EC2-4160-A48F-B0BD5F5B8822}"/>
              </a:ext>
            </a:extLst>
          </p:cNvPr>
          <p:cNvGrpSpPr/>
          <p:nvPr/>
        </p:nvGrpSpPr>
        <p:grpSpPr>
          <a:xfrm>
            <a:off x="3574334" y="4101107"/>
            <a:ext cx="953417" cy="722010"/>
            <a:chOff x="303130" y="1040872"/>
            <a:chExt cx="1283748" cy="1283748"/>
          </a:xfrm>
        </p:grpSpPr>
        <p:pic>
          <p:nvPicPr>
            <p:cNvPr id="292" name="Graphic 64">
              <a:extLst>
                <a:ext uri="{FF2B5EF4-FFF2-40B4-BE49-F238E27FC236}">
                  <a16:creationId xmlns:a16="http://schemas.microsoft.com/office/drawing/2014/main" id="{0E2EE76D-10DA-4154-9B3A-0E9F17B77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293" name="Rectangle 292">
              <a:extLst>
                <a:ext uri="{FF2B5EF4-FFF2-40B4-BE49-F238E27FC236}">
                  <a16:creationId xmlns:a16="http://schemas.microsoft.com/office/drawing/2014/main" id="{E38A4E65-A425-4D0A-9CCF-3BD7589768C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1"/>
            <a:ext cx="4808935" cy="3512344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Visual Studio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E42688-1B88-43F1-A05D-5F394AA58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FC3203B-5BB5-4224-9DA3-C65C02721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41724" y="4262807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04456" y="1657004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82308" y="2013006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A9BF217-DAD9-4296-A581-2E5D42B26973}"/>
              </a:ext>
            </a:extLst>
          </p:cNvPr>
          <p:cNvGrpSpPr/>
          <p:nvPr/>
        </p:nvGrpSpPr>
        <p:grpSpPr>
          <a:xfrm>
            <a:off x="6154716" y="4163604"/>
            <a:ext cx="604457" cy="681633"/>
            <a:chOff x="2558095" y="3775928"/>
            <a:chExt cx="805942" cy="908843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991F892F-D61E-4360-8FC5-840FB5727F0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DE7EF08-9973-4F33-8491-2AD97801B169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1" name="Freeform 3">
                <a:extLst>
                  <a:ext uri="{FF2B5EF4-FFF2-40B4-BE49-F238E27FC236}">
                    <a16:creationId xmlns:a16="http://schemas.microsoft.com/office/drawing/2014/main" id="{30B58D6E-1752-41EF-B11E-F98A12E49C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5688961-E7E3-4AB5-8660-34C1F3FBD73F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2ADA4BA0-A01D-47EB-94D0-F60772345982}"/>
              </a:ext>
            </a:extLst>
          </p:cNvPr>
          <p:cNvSpPr/>
          <p:nvPr/>
        </p:nvSpPr>
        <p:spPr>
          <a:xfrm>
            <a:off x="4057121" y="4210089"/>
            <a:ext cx="921419" cy="37321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F75187-7D0E-45CB-A4FF-29E87FFE96D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0" name="Graphic 64">
              <a:extLst>
                <a:ext uri="{FF2B5EF4-FFF2-40B4-BE49-F238E27FC236}">
                  <a16:creationId xmlns:a16="http://schemas.microsoft.com/office/drawing/2014/main" id="{5F84F569-8618-4704-BCFF-36B9728D19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7D46192-A251-491E-81BD-C6D03A40DB0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2" grpId="0" animBg="1"/>
      <p:bldP spid="84" grpId="0" animBg="1"/>
      <p:bldP spid="86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using</a:t>
            </a:r>
            <a:br>
              <a:rPr lang="nl-NL" dirty="0"/>
            </a:br>
            <a:r>
              <a:rPr lang="nl-NL" dirty="0"/>
              <a:t>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932842" y="3294785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2AD76A21-2D02-4286-8AA2-A376183AA4B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25501"/>
              <a:gd name="adj2" fmla="val 18531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3528508" y="2399227"/>
            <a:ext cx="1475265" cy="764589"/>
          </a:xfrm>
          <a:prstGeom prst="wedgeRoundRectCallout">
            <a:avLst>
              <a:gd name="adj1" fmla="val 110794"/>
              <a:gd name="adj2" fmla="val -7596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3" grpId="0" animBg="1"/>
      <p:bldP spid="88" grpId="0" animBg="1"/>
      <p:bldP spid="1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32FD323-71E1-4F01-8C88-C69F1D59470B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3914ADBD-1633-4E96-88E2-834E55FB1460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81637" y="338233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14302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  <p:bldP spid="87" grpId="0" animBg="1"/>
      <p:bldP spid="8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330" y="3313315"/>
            <a:ext cx="596217" cy="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8707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20ECF4D8-D799-44E5-8ABF-9384FFB9354D}"/>
              </a:ext>
            </a:extLst>
          </p:cNvPr>
          <p:cNvSpPr/>
          <p:nvPr/>
        </p:nvSpPr>
        <p:spPr>
          <a:xfrm>
            <a:off x="5903999" y="1566245"/>
            <a:ext cx="3240001" cy="2011010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B36F6-CFE8-42B6-8933-EA9E57F5E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r>
              <a:rPr lang="nl-NL" dirty="0"/>
              <a:t> on OCI –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Fn</a:t>
            </a:r>
            <a:endParaRPr lang="nl-NL" dirty="0"/>
          </a:p>
          <a:p>
            <a:pPr lvl="1"/>
            <a:r>
              <a:rPr lang="nl-NL" dirty="0"/>
              <a:t>Oracle is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Fn</a:t>
            </a:r>
            <a:r>
              <a:rPr lang="nl-NL" dirty="0"/>
              <a:t> providers</a:t>
            </a:r>
          </a:p>
          <a:p>
            <a:pPr lvl="1"/>
            <a:r>
              <a:rPr lang="nl-NL" dirty="0" err="1"/>
              <a:t>Function</a:t>
            </a:r>
            <a:r>
              <a:rPr lang="nl-NL" dirty="0"/>
              <a:t> Container Images are </a:t>
            </a:r>
            <a:r>
              <a:rPr lang="nl-NL" dirty="0" err="1"/>
              <a:t>stored</a:t>
            </a:r>
            <a:br>
              <a:rPr lang="nl-NL" dirty="0"/>
            </a:br>
            <a:r>
              <a:rPr lang="nl-NL" dirty="0"/>
              <a:t>in OCI Container </a:t>
            </a:r>
            <a:r>
              <a:rPr lang="nl-NL" dirty="0" err="1"/>
              <a:t>Registry</a:t>
            </a:r>
            <a:endParaRPr lang="nl-NL" dirty="0"/>
          </a:p>
          <a:p>
            <a:r>
              <a:rPr lang="nl-NL" dirty="0"/>
              <a:t>Triggers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HTTP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/>
              <a:t>OCI Events</a:t>
            </a:r>
          </a:p>
          <a:p>
            <a:pPr lvl="1"/>
            <a:r>
              <a:rPr lang="nl-NL" dirty="0"/>
              <a:t>API Gateway calls</a:t>
            </a:r>
          </a:p>
          <a:p>
            <a:r>
              <a:rPr lang="nl-NL" dirty="0"/>
              <a:t>OCI </a:t>
            </a:r>
            <a:r>
              <a:rPr lang="nl-NL" dirty="0" err="1"/>
              <a:t>gathers</a:t>
            </a:r>
            <a:r>
              <a:rPr lang="nl-NL" dirty="0"/>
              <a:t> logs (on OCI Object Storage)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5-10 minutes of </a:t>
            </a:r>
            <a:r>
              <a:rPr lang="nl-NL" dirty="0" err="1"/>
              <a:t>inactivity</a:t>
            </a:r>
            <a:endParaRPr lang="nl-NL" dirty="0"/>
          </a:p>
          <a:p>
            <a:pPr lvl="1"/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handle multiple </a:t>
            </a:r>
            <a:r>
              <a:rPr lang="nl-NL" dirty="0" err="1"/>
              <a:t>requests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F543A8-700B-458A-B4E1-FBBD2818C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1" y="936001"/>
            <a:ext cx="3612193" cy="185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029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D4F9E69-C576-4198-A096-52110A7B8E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7367089" y="2899091"/>
            <a:ext cx="1681822" cy="118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E7F8782-80E1-493B-B68F-9D7086E54ADE}"/>
              </a:ext>
            </a:extLst>
          </p:cNvPr>
          <p:cNvSpPr/>
          <p:nvPr/>
        </p:nvSpPr>
        <p:spPr>
          <a:xfrm>
            <a:off x="6626620" y="2834640"/>
            <a:ext cx="962900" cy="946179"/>
          </a:xfrm>
          <a:custGeom>
            <a:avLst/>
            <a:gdLst>
              <a:gd name="connsiteX0" fmla="*/ 962900 w 962900"/>
              <a:gd name="connsiteY0" fmla="*/ 822960 h 946179"/>
              <a:gd name="connsiteX1" fmla="*/ 149084 w 962900"/>
              <a:gd name="connsiteY1" fmla="*/ 877824 h 946179"/>
              <a:gd name="connsiteX2" fmla="*/ 2780 w 962900"/>
              <a:gd name="connsiteY2" fmla="*/ 0 h 94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2900" h="946179">
                <a:moveTo>
                  <a:pt x="962900" y="822960"/>
                </a:moveTo>
                <a:cubicBezTo>
                  <a:pt x="636002" y="918972"/>
                  <a:pt x="309104" y="1014984"/>
                  <a:pt x="149084" y="877824"/>
                </a:cubicBezTo>
                <a:cubicBezTo>
                  <a:pt x="-10936" y="740664"/>
                  <a:pt x="-4078" y="370332"/>
                  <a:pt x="27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5EFFFEB8-B28D-4159-A2C8-C42E0CA9B9FE}"/>
              </a:ext>
            </a:extLst>
          </p:cNvPr>
          <p:cNvSpPr/>
          <p:nvPr/>
        </p:nvSpPr>
        <p:spPr>
          <a:xfrm>
            <a:off x="5515539" y="1332543"/>
            <a:ext cx="3428529" cy="2061341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CD2BD0-EB4B-472F-AB8F-D37D53BA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BFF37-029B-459E-BC95-D70FFA97B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E8C77-E46F-44A5-978F-40C47F5CDB0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7CA6A9-AB19-417E-8B55-7826C448DE57}"/>
              </a:ext>
            </a:extLst>
          </p:cNvPr>
          <p:cNvSpPr/>
          <p:nvPr/>
        </p:nvSpPr>
        <p:spPr>
          <a:xfrm>
            <a:off x="5837465" y="285873"/>
            <a:ext cx="2618224" cy="2502040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67FC9C-C62D-4108-A81F-AD114D31D5EA}"/>
              </a:ext>
            </a:extLst>
          </p:cNvPr>
          <p:cNvSpPr txBox="1"/>
          <p:nvPr/>
        </p:nvSpPr>
        <p:spPr>
          <a:xfrm>
            <a:off x="6139784" y="19382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DF81F0-0949-4D21-AA66-D75C7E291F17}"/>
              </a:ext>
            </a:extLst>
          </p:cNvPr>
          <p:cNvSpPr/>
          <p:nvPr/>
        </p:nvSpPr>
        <p:spPr>
          <a:xfrm>
            <a:off x="6810100" y="511960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D7A64B-9617-4701-8560-52278096BC85}"/>
              </a:ext>
            </a:extLst>
          </p:cNvPr>
          <p:cNvSpPr/>
          <p:nvPr/>
        </p:nvSpPr>
        <p:spPr>
          <a:xfrm>
            <a:off x="7298386" y="897565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FC06F6-05C4-4D17-BCAA-EAC567D20C02}"/>
              </a:ext>
            </a:extLst>
          </p:cNvPr>
          <p:cNvSpPr txBox="1"/>
          <p:nvPr/>
        </p:nvSpPr>
        <p:spPr>
          <a:xfrm>
            <a:off x="7298386" y="1019986"/>
            <a:ext cx="841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7B138D-FCC8-4BEA-B889-65A4F1DCC81B}"/>
              </a:ext>
            </a:extLst>
          </p:cNvPr>
          <p:cNvSpPr txBox="1"/>
          <p:nvPr/>
        </p:nvSpPr>
        <p:spPr>
          <a:xfrm>
            <a:off x="6725801" y="537948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Application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AD9646-73C6-471F-88DD-D4D7373FA3CC}"/>
              </a:ext>
            </a:extLst>
          </p:cNvPr>
          <p:cNvSpPr/>
          <p:nvPr/>
        </p:nvSpPr>
        <p:spPr>
          <a:xfrm>
            <a:off x="5999644" y="1683421"/>
            <a:ext cx="1428600" cy="1024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5A7410-5FE0-4A23-B8DC-B3F1F07B2CCD}"/>
              </a:ext>
            </a:extLst>
          </p:cNvPr>
          <p:cNvSpPr/>
          <p:nvPr/>
        </p:nvSpPr>
        <p:spPr>
          <a:xfrm>
            <a:off x="6487930" y="2069027"/>
            <a:ext cx="841550" cy="51874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905B36-CB37-46AB-B4B3-C4B3C8F2331A}"/>
              </a:ext>
            </a:extLst>
          </p:cNvPr>
          <p:cNvSpPr txBox="1"/>
          <p:nvPr/>
        </p:nvSpPr>
        <p:spPr>
          <a:xfrm>
            <a:off x="6487930" y="2055798"/>
            <a:ext cx="841550" cy="57708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Container Image for </a:t>
            </a:r>
            <a:r>
              <a:rPr lang="nl-NL" sz="1050" dirty="0" err="1">
                <a:solidFill>
                  <a:srgbClr val="FFFFFF"/>
                </a:solidFill>
              </a:rPr>
              <a:t>Function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592D-2763-4938-9710-38DB81C67DA4}"/>
              </a:ext>
            </a:extLst>
          </p:cNvPr>
          <p:cNvSpPr txBox="1"/>
          <p:nvPr/>
        </p:nvSpPr>
        <p:spPr>
          <a:xfrm>
            <a:off x="5915345" y="1709410"/>
            <a:ext cx="11028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OCIR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5E10BE-4809-4142-8C42-5BE336F84302}"/>
              </a:ext>
            </a:extLst>
          </p:cNvPr>
          <p:cNvSpPr/>
          <p:nvPr/>
        </p:nvSpPr>
        <p:spPr>
          <a:xfrm>
            <a:off x="1296237" y="1800661"/>
            <a:ext cx="3361174" cy="25461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84131C-E439-4CBA-AE3B-10239C8DEA57}"/>
              </a:ext>
            </a:extLst>
          </p:cNvPr>
          <p:cNvSpPr/>
          <p:nvPr/>
        </p:nvSpPr>
        <p:spPr>
          <a:xfrm>
            <a:off x="1435345" y="1847908"/>
            <a:ext cx="3078878" cy="2364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F7B59AF-A00C-4FFF-B513-110821B7AEC6}"/>
              </a:ext>
            </a:extLst>
          </p:cNvPr>
          <p:cNvSpPr/>
          <p:nvPr/>
        </p:nvSpPr>
        <p:spPr>
          <a:xfrm>
            <a:off x="1626115" y="3156255"/>
            <a:ext cx="1046066" cy="287405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337CE2-6799-415A-A477-7222F4838203}"/>
              </a:ext>
            </a:extLst>
          </p:cNvPr>
          <p:cNvSpPr txBox="1"/>
          <p:nvPr/>
        </p:nvSpPr>
        <p:spPr>
          <a:xfrm>
            <a:off x="1514669" y="3185224"/>
            <a:ext cx="12400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OCI CLI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ACA639A-E5B2-484F-833A-F5B629E3F6D0}"/>
              </a:ext>
            </a:extLst>
          </p:cNvPr>
          <p:cNvSpPr/>
          <p:nvPr/>
        </p:nvSpPr>
        <p:spPr>
          <a:xfrm>
            <a:off x="3194356" y="2100361"/>
            <a:ext cx="1100294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Project </a:t>
            </a:r>
            <a:r>
              <a:rPr lang="en-GB" sz="1050" dirty="0" err="1">
                <a:solidFill>
                  <a:srgbClr val="FFFFFF"/>
                </a:solidFill>
                <a:latin typeface="Arial" panose="020B0604020202020204"/>
              </a:rPr>
              <a:t>Fn</a:t>
            </a:r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 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6320A69-FF3E-4921-8A1C-45ADE86BC0DB}"/>
              </a:ext>
            </a:extLst>
          </p:cNvPr>
          <p:cNvSpPr/>
          <p:nvPr/>
        </p:nvSpPr>
        <p:spPr>
          <a:xfrm>
            <a:off x="3315800" y="3539050"/>
            <a:ext cx="1100293" cy="5595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  <a:latin typeface="Arial" panose="020B0604020202020204"/>
              </a:rPr>
              <a:t>Docker</a:t>
            </a:r>
            <a:endParaRPr lang="en-NL" sz="10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D3038D5-4944-4BC2-BA84-0F844C387477}"/>
              </a:ext>
            </a:extLst>
          </p:cNvPr>
          <p:cNvSpPr/>
          <p:nvPr/>
        </p:nvSpPr>
        <p:spPr>
          <a:xfrm>
            <a:off x="2839129" y="2759416"/>
            <a:ext cx="567261" cy="33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sz="900" dirty="0">
                <a:solidFill>
                  <a:srgbClr val="FFFFFF"/>
                </a:solidFill>
                <a:latin typeface="Arial" panose="020B0604020202020204"/>
              </a:rPr>
              <a:t>OCI Config</a:t>
            </a:r>
            <a:endParaRPr lang="en-NL" sz="9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D50B7B9-4B96-411D-AD68-76A00FB619B8}"/>
              </a:ext>
            </a:extLst>
          </p:cNvPr>
          <p:cNvSpPr/>
          <p:nvPr/>
        </p:nvSpPr>
        <p:spPr>
          <a:xfrm>
            <a:off x="3300163" y="2644722"/>
            <a:ext cx="143911" cy="144208"/>
          </a:xfrm>
          <a:custGeom>
            <a:avLst/>
            <a:gdLst>
              <a:gd name="connsiteX0" fmla="*/ 131591 w 191881"/>
              <a:gd name="connsiteY0" fmla="*/ 0 h 192277"/>
              <a:gd name="connsiteX1" fmla="*/ 962 w 191881"/>
              <a:gd name="connsiteY1" fmla="*/ 190919 h 192277"/>
              <a:gd name="connsiteX2" fmla="*/ 191881 w 191881"/>
              <a:gd name="connsiteY2" fmla="*/ 70338 h 192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881" h="192277">
                <a:moveTo>
                  <a:pt x="131591" y="0"/>
                </a:moveTo>
                <a:cubicBezTo>
                  <a:pt x="61252" y="89598"/>
                  <a:pt x="-9086" y="179196"/>
                  <a:pt x="962" y="190919"/>
                </a:cubicBezTo>
                <a:cubicBezTo>
                  <a:pt x="11010" y="202642"/>
                  <a:pt x="101445" y="136490"/>
                  <a:pt x="191881" y="703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50E051AB-EEFB-49DC-8080-CAEBFE3009AE}"/>
              </a:ext>
            </a:extLst>
          </p:cNvPr>
          <p:cNvSpPr/>
          <p:nvPr/>
        </p:nvSpPr>
        <p:spPr>
          <a:xfrm>
            <a:off x="2667838" y="2876850"/>
            <a:ext cx="173723" cy="167296"/>
          </a:xfrm>
          <a:custGeom>
            <a:avLst/>
            <a:gdLst>
              <a:gd name="connsiteX0" fmla="*/ 0 w 231630"/>
              <a:gd name="connsiteY0" fmla="*/ 132625 h 223061"/>
              <a:gd name="connsiteX1" fmla="*/ 231113 w 231630"/>
              <a:gd name="connsiteY1" fmla="*/ 1997 h 223061"/>
              <a:gd name="connsiteX2" fmla="*/ 50242 w 231630"/>
              <a:gd name="connsiteY2" fmla="*/ 223061 h 223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30" h="223061">
                <a:moveTo>
                  <a:pt x="0" y="132625"/>
                </a:moveTo>
                <a:cubicBezTo>
                  <a:pt x="111369" y="59774"/>
                  <a:pt x="222739" y="-13076"/>
                  <a:pt x="231113" y="1997"/>
                </a:cubicBezTo>
                <a:cubicBezTo>
                  <a:pt x="239487" y="17070"/>
                  <a:pt x="144864" y="120065"/>
                  <a:pt x="50242" y="22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1FE205-C425-4857-B665-B637090F8FA2}"/>
              </a:ext>
            </a:extLst>
          </p:cNvPr>
          <p:cNvSpPr/>
          <p:nvPr/>
        </p:nvSpPr>
        <p:spPr>
          <a:xfrm>
            <a:off x="3459142" y="2763772"/>
            <a:ext cx="977485" cy="648119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FA56B3E-6649-4A70-AF3A-7F5F05B79666}"/>
              </a:ext>
            </a:extLst>
          </p:cNvPr>
          <p:cNvSpPr txBox="1"/>
          <p:nvPr/>
        </p:nvSpPr>
        <p:spPr>
          <a:xfrm>
            <a:off x="3447528" y="2740756"/>
            <a:ext cx="100533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en-GB" sz="1050" dirty="0">
                <a:solidFill>
                  <a:srgbClr val="FFFFFF"/>
                </a:solidFill>
              </a:rPr>
              <a:t>Docker Container with Function &amp; Runtime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C75408-8DA0-460F-8BCF-258D480153BB}"/>
              </a:ext>
            </a:extLst>
          </p:cNvPr>
          <p:cNvSpPr/>
          <p:nvPr/>
        </p:nvSpPr>
        <p:spPr>
          <a:xfrm>
            <a:off x="4431325" y="2343273"/>
            <a:ext cx="2117690" cy="761162"/>
          </a:xfrm>
          <a:custGeom>
            <a:avLst/>
            <a:gdLst>
              <a:gd name="connsiteX0" fmla="*/ 0 w 2823587"/>
              <a:gd name="connsiteY0" fmla="*/ 1014883 h 1014883"/>
              <a:gd name="connsiteX1" fmla="*/ 1155560 w 2823587"/>
              <a:gd name="connsiteY1" fmla="*/ 271305 h 1014883"/>
              <a:gd name="connsiteX2" fmla="*/ 2823587 w 2823587"/>
              <a:gd name="connsiteY2" fmla="*/ 0 h 101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23587" h="1014883">
                <a:moveTo>
                  <a:pt x="0" y="1014883"/>
                </a:moveTo>
                <a:cubicBezTo>
                  <a:pt x="342481" y="727667"/>
                  <a:pt x="684962" y="440452"/>
                  <a:pt x="1155560" y="271305"/>
                </a:cubicBezTo>
                <a:cubicBezTo>
                  <a:pt x="1626158" y="102158"/>
                  <a:pt x="2823587" y="0"/>
                  <a:pt x="2823587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946BCDA4-0312-4C85-BB7F-AEEEA30762A2}"/>
              </a:ext>
            </a:extLst>
          </p:cNvPr>
          <p:cNvCxnSpPr>
            <a:stCxn id="8" idx="2"/>
            <a:endCxn id="13" idx="3"/>
          </p:cNvCxnSpPr>
          <p:nvPr/>
        </p:nvCxnSpPr>
        <p:spPr>
          <a:xfrm rot="5400000">
            <a:off x="7060308" y="1685485"/>
            <a:ext cx="928027" cy="38968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0EB632D-36E1-4B04-A1C6-88D3F3608813}"/>
              </a:ext>
            </a:extLst>
          </p:cNvPr>
          <p:cNvSpPr txBox="1"/>
          <p:nvPr/>
        </p:nvSpPr>
        <p:spPr>
          <a:xfrm>
            <a:off x="5043331" y="2578327"/>
            <a:ext cx="58381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deploy</a:t>
            </a:r>
            <a:endParaRPr lang="en-NL" sz="105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26B2E86-DFC0-4B37-AE63-91946083789B}"/>
              </a:ext>
            </a:extLst>
          </p:cNvPr>
          <p:cNvSpPr/>
          <p:nvPr/>
        </p:nvSpPr>
        <p:spPr>
          <a:xfrm>
            <a:off x="3551019" y="1056886"/>
            <a:ext cx="3751622" cy="1030154"/>
          </a:xfrm>
          <a:custGeom>
            <a:avLst/>
            <a:gdLst>
              <a:gd name="connsiteX0" fmla="*/ 209099 w 5002163"/>
              <a:gd name="connsiteY0" fmla="*/ 1373538 h 1373538"/>
              <a:gd name="connsiteX1" fmla="*/ 560791 w 5002163"/>
              <a:gd name="connsiteY1" fmla="*/ 67252 h 1373538"/>
              <a:gd name="connsiteX2" fmla="*/ 5002163 w 5002163"/>
              <a:gd name="connsiteY2" fmla="*/ 117494 h 1373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2163" h="1373538">
                <a:moveTo>
                  <a:pt x="209099" y="1373538"/>
                </a:moveTo>
                <a:cubicBezTo>
                  <a:pt x="-14477" y="825065"/>
                  <a:pt x="-238053" y="276593"/>
                  <a:pt x="560791" y="67252"/>
                </a:cubicBezTo>
                <a:cubicBezTo>
                  <a:pt x="1359635" y="-142089"/>
                  <a:pt x="4369117" y="212953"/>
                  <a:pt x="5002163" y="11749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B7BFD03-831F-4E87-B527-D299B2A4880F}"/>
              </a:ext>
            </a:extLst>
          </p:cNvPr>
          <p:cNvSpPr txBox="1"/>
          <p:nvPr/>
        </p:nvSpPr>
        <p:spPr>
          <a:xfrm>
            <a:off x="4572002" y="796668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E62832E-746A-4DAB-A70C-52FAD98F2F9C}"/>
              </a:ext>
            </a:extLst>
          </p:cNvPr>
          <p:cNvSpPr/>
          <p:nvPr/>
        </p:nvSpPr>
        <p:spPr>
          <a:xfrm>
            <a:off x="1899140" y="729854"/>
            <a:ext cx="5403501" cy="2476530"/>
          </a:xfrm>
          <a:custGeom>
            <a:avLst/>
            <a:gdLst>
              <a:gd name="connsiteX0" fmla="*/ 0 w 7204668"/>
              <a:gd name="connsiteY0" fmla="*/ 2201465 h 2911878"/>
              <a:gd name="connsiteX1" fmla="*/ 190918 w 7204668"/>
              <a:gd name="connsiteY1" fmla="*/ 2894801 h 2911878"/>
              <a:gd name="connsiteX2" fmla="*/ 602901 w 7204668"/>
              <a:gd name="connsiteY2" fmla="*/ 2472770 h 2911878"/>
              <a:gd name="connsiteX3" fmla="*/ 1678074 w 7204668"/>
              <a:gd name="connsiteY3" fmla="*/ 181746 h 2911878"/>
              <a:gd name="connsiteX4" fmla="*/ 7204668 w 7204668"/>
              <a:gd name="connsiteY4" fmla="*/ 312375 h 2911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04668" h="2911878">
                <a:moveTo>
                  <a:pt x="0" y="2201465"/>
                </a:moveTo>
                <a:cubicBezTo>
                  <a:pt x="45217" y="2525524"/>
                  <a:pt x="90435" y="2849584"/>
                  <a:pt x="190918" y="2894801"/>
                </a:cubicBezTo>
                <a:cubicBezTo>
                  <a:pt x="291401" y="2940018"/>
                  <a:pt x="355042" y="2924946"/>
                  <a:pt x="602901" y="2472770"/>
                </a:cubicBezTo>
                <a:cubicBezTo>
                  <a:pt x="850760" y="2020594"/>
                  <a:pt x="577780" y="541812"/>
                  <a:pt x="1678074" y="181746"/>
                </a:cubicBezTo>
                <a:cubicBezTo>
                  <a:pt x="2778369" y="-178320"/>
                  <a:pt x="4991518" y="67027"/>
                  <a:pt x="7204668" y="31237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78"/>
            <a:endParaRPr lang="en-NL" sz="10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23634E-E1ED-49DE-9455-4DFE3BD038CD}"/>
              </a:ext>
            </a:extLst>
          </p:cNvPr>
          <p:cNvSpPr txBox="1"/>
          <p:nvPr/>
        </p:nvSpPr>
        <p:spPr>
          <a:xfrm>
            <a:off x="3162282" y="511144"/>
            <a:ext cx="5757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/>
              <a:t>invoke</a:t>
            </a:r>
            <a:endParaRPr lang="en-NL" sz="105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3CE5E7-A99E-4461-970D-4427B0699F13}"/>
              </a:ext>
            </a:extLst>
          </p:cNvPr>
          <p:cNvSpPr txBox="1"/>
          <p:nvPr/>
        </p:nvSpPr>
        <p:spPr>
          <a:xfrm>
            <a:off x="380233" y="2251925"/>
            <a:ext cx="1616148" cy="41549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</a:t>
            </a:r>
            <a:r>
              <a:rPr lang="en-GB" sz="1050" dirty="0" err="1"/>
              <a:t>fn</a:t>
            </a:r>
            <a:r>
              <a:rPr lang="en-GB" sz="1050" dirty="0"/>
              <a:t> function invoke …</a:t>
            </a:r>
          </a:p>
          <a:p>
            <a:pPr defTabSz="914378"/>
            <a:r>
              <a:rPr lang="en-GB" sz="1050" dirty="0" err="1"/>
              <a:t>oci</a:t>
            </a:r>
            <a:r>
              <a:rPr lang="en-GB" sz="1050" dirty="0"/>
              <a:t> raw-request …</a:t>
            </a:r>
            <a:endParaRPr lang="en-NL" sz="1050" dirty="0"/>
          </a:p>
        </p:txBody>
      </p:sp>
      <p:pic>
        <p:nvPicPr>
          <p:cNvPr id="3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06EBF726-34E6-4ACB-A071-06D2DA579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8974" y="1969979"/>
            <a:ext cx="753026" cy="31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s14-eu5.startpage.com/cgi-bin/serveimage?url=https%3A%2F%2Fwww.extremetech.com%2Fwp-content%2Fuploads%2F2012%2F10%2Fubuntu-logo-640x353.jpg&amp;sp=ad9bcc1b2901fa16be087803ae0b9311&amp;anticache=384001">
            <a:extLst>
              <a:ext uri="{FF2B5EF4-FFF2-40B4-BE49-F238E27FC236}">
                <a16:creationId xmlns:a16="http://schemas.microsoft.com/office/drawing/2014/main" id="{3DB86786-2B6D-46EA-ACB9-FF209615E9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69" y="3886275"/>
            <a:ext cx="588613" cy="260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08EECB0C-D5F1-4B41-A95B-F34594EAE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48" y="3520871"/>
            <a:ext cx="341939" cy="28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B7228E-5E3D-4B22-8CB5-09A01C904686}"/>
              </a:ext>
            </a:extLst>
          </p:cNvPr>
          <p:cNvSpPr txBox="1"/>
          <p:nvPr/>
        </p:nvSpPr>
        <p:spPr>
          <a:xfrm>
            <a:off x="1950207" y="4414703"/>
            <a:ext cx="206146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Development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8A6AE5-C78B-400D-AB0D-8F89523737E9}"/>
              </a:ext>
            </a:extLst>
          </p:cNvPr>
          <p:cNvSpPr txBox="1"/>
          <p:nvPr/>
        </p:nvSpPr>
        <p:spPr>
          <a:xfrm>
            <a:off x="5969106" y="2808771"/>
            <a:ext cx="24509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Test &amp; </a:t>
            </a:r>
            <a:r>
              <a:rPr lang="nl-NL" sz="1300" dirty="0" err="1"/>
              <a:t>Production</a:t>
            </a:r>
            <a:r>
              <a:rPr lang="nl-NL" sz="1300" dirty="0"/>
              <a:t> </a:t>
            </a:r>
            <a:r>
              <a:rPr lang="nl-NL" sz="1300" dirty="0" err="1"/>
              <a:t>Environmentd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34347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20090" y="0"/>
            <a:ext cx="8413996" cy="51435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065186" y="0"/>
            <a:ext cx="8078814" cy="51435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8030" y="273844"/>
            <a:ext cx="5373370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" y="1900124"/>
            <a:ext cx="2569468" cy="13428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0637" y="1516951"/>
            <a:ext cx="5370763" cy="3115771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“an internet-scale, high-performance storage platform that offers reliable and cost-efficient data durability. </a:t>
            </a:r>
            <a:br>
              <a:rPr lang="en-US" sz="1500" dirty="0"/>
            </a:br>
            <a:r>
              <a:rPr lang="en-US" sz="15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1500" dirty="0"/>
            </a:br>
            <a:br>
              <a:rPr lang="en-US" sz="1500" dirty="0"/>
            </a:br>
            <a:endParaRPr lang="en-US" sz="1500" dirty="0"/>
          </a:p>
          <a:p>
            <a:r>
              <a:rPr lang="en-US" sz="1500" dirty="0"/>
              <a:t>Note: use  </a:t>
            </a:r>
            <a:r>
              <a:rPr lang="en-US" sz="1500" b="1" dirty="0"/>
              <a:t>Archive Storage</a:t>
            </a:r>
            <a:r>
              <a:rPr lang="en-US" sz="15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1500" dirty="0"/>
              <a:t>The cost efficiency of the Archive Storage tier offsets the longer lead time required to access the data.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AD1B24C-A090-4BD9-A6D1-94B35480D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0E7D6-EB47-4A14-A3B7-C1E07F74F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  <a:defRPr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995" y="704606"/>
            <a:ext cx="7796283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4412" y="2571750"/>
            <a:ext cx="2592510" cy="85115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3081" y="1633852"/>
            <a:ext cx="5165838" cy="3366773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350" dirty="0"/>
              <a:t>A </a:t>
            </a:r>
            <a:r>
              <a:rPr lang="en-US" sz="1350" i="1" dirty="0"/>
              <a:t>regional</a:t>
            </a:r>
            <a:r>
              <a:rPr lang="en-US" sz="1350" dirty="0"/>
              <a:t> service – not tied to a compute instance or even an AD</a:t>
            </a:r>
          </a:p>
          <a:p>
            <a:r>
              <a:rPr lang="en-US" sz="1350" dirty="0"/>
              <a:t>Organized in Namespaces, Buckets (similar to Folders) and Objects</a:t>
            </a:r>
          </a:p>
          <a:p>
            <a:r>
              <a:rPr lang="en-US" sz="1350" dirty="0"/>
              <a:t>Max Object Size is 10TiB (in parts of max 50 </a:t>
            </a:r>
            <a:r>
              <a:rPr lang="en-US" sz="1350" dirty="0" err="1"/>
              <a:t>GiB</a:t>
            </a:r>
            <a:r>
              <a:rPr lang="en-US" sz="1350" dirty="0"/>
              <a:t>)	</a:t>
            </a:r>
          </a:p>
          <a:p>
            <a:pPr lvl="1"/>
            <a:r>
              <a:rPr lang="en-US" sz="1350" dirty="0"/>
              <a:t>one tebibyte (1 </a:t>
            </a:r>
            <a:r>
              <a:rPr lang="en-US" sz="1350" dirty="0" err="1"/>
              <a:t>TiB</a:t>
            </a:r>
            <a:r>
              <a:rPr lang="en-US" sz="1350" dirty="0"/>
              <a:t>) is approximately equal to 1.1 TB</a:t>
            </a:r>
          </a:p>
          <a:p>
            <a:r>
              <a:rPr lang="en-US" sz="1350" dirty="0"/>
              <a:t>Object Storage is </a:t>
            </a:r>
            <a:r>
              <a:rPr lang="en-US" sz="1350" i="1" dirty="0"/>
              <a:t>Always Free</a:t>
            </a:r>
            <a:r>
              <a:rPr lang="en-US" sz="1350" dirty="0"/>
              <a:t> eligible</a:t>
            </a:r>
          </a:p>
          <a:p>
            <a:r>
              <a:rPr lang="en-US" sz="1350" dirty="0"/>
              <a:t>Object Storage provides</a:t>
            </a:r>
          </a:p>
          <a:p>
            <a:pPr lvl="1"/>
            <a:r>
              <a:rPr lang="en-US" sz="1350" dirty="0"/>
              <a:t>Durability – multiple copies, automatically maintained</a:t>
            </a:r>
          </a:p>
          <a:p>
            <a:pPr lvl="1"/>
            <a:r>
              <a:rPr lang="en-US" sz="1350" dirty="0"/>
              <a:t>Encryption - 256-bit Advanced Encryption Standard (AES-256)</a:t>
            </a:r>
          </a:p>
          <a:p>
            <a:pPr lvl="1"/>
            <a:r>
              <a:rPr lang="en-US" sz="1350" dirty="0"/>
              <a:t>S3 Compatible REST API</a:t>
            </a:r>
          </a:p>
          <a:p>
            <a:pPr lvl="1"/>
            <a:r>
              <a:rPr lang="en-US" sz="1350" dirty="0"/>
              <a:t>HDFS Connector (to act as backend for Spark and Hadoop MapReduce)</a:t>
            </a:r>
          </a:p>
          <a:p>
            <a:pPr lvl="1"/>
            <a:r>
              <a:rPr lang="en-US" sz="1350" dirty="0"/>
              <a:t>Pre-authorized requests for time-limited, direct access </a:t>
            </a:r>
          </a:p>
          <a:p>
            <a:pPr lvl="1"/>
            <a:r>
              <a:rPr lang="en-US" sz="1350" dirty="0"/>
              <a:t>Life Cycle Rules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94322-12FE-4AA0-BC71-B5013652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A9BAC66-BE52-4683-8643-64ABFDF8C51F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53294A1-A699-4687-AFB8-8FAC17101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8DCD8F14-B9DC-4CD3-A2CC-2895B8219017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5D8BAC99-C628-4EC3-A9C0-C1B052FAB5F8}"/>
              </a:ext>
            </a:extLst>
          </p:cNvPr>
          <p:cNvSpPr/>
          <p:nvPr/>
        </p:nvSpPr>
        <p:spPr>
          <a:xfrm>
            <a:off x="7629065" y="3929803"/>
            <a:ext cx="782524" cy="353996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685DD39-A65E-497F-8606-5FBEF49441F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22DBBB3D-2063-4D3B-BFF0-B6CBBBA53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72E1D4F-5DC3-4037-8C25-CD979365236E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/>
              <a:t>Monitor/ Audit</a:t>
            </a:r>
          </a:p>
          <a:p>
            <a:r>
              <a:rPr lang="nl-NL" dirty="0"/>
              <a:t>GA was </a:t>
            </a:r>
            <a:br>
              <a:rPr lang="nl-NL" dirty="0"/>
            </a:br>
            <a:r>
              <a:rPr lang="nl-NL" dirty="0" err="1"/>
              <a:t>Mid</a:t>
            </a:r>
            <a:r>
              <a:rPr lang="nl-NL" dirty="0"/>
              <a:t> December 2019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72050" y="2565774"/>
            <a:ext cx="737409" cy="749707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613872" y="2713160"/>
            <a:ext cx="6537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00" dirty="0">
                <a:solidFill>
                  <a:srgbClr val="FFFFFF"/>
                </a:solidFill>
              </a:rPr>
              <a:t>API Gateway</a:t>
            </a:r>
            <a:endParaRPr lang="en-NL" sz="10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stCxn id="29" idx="3"/>
            <a:endCxn id="7" idx="1"/>
          </p:cNvCxnSpPr>
          <p:nvPr/>
        </p:nvCxnSpPr>
        <p:spPr>
          <a:xfrm>
            <a:off x="3839588" y="2944163"/>
            <a:ext cx="774284" cy="459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612060"/>
            <a:ext cx="2019349" cy="134836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644726" y="565561"/>
            <a:ext cx="201208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287202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Oracle Groundbreakers Tour 2020 LATAM 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F16BC6-8C83-485A-85BC-A839E79178B2}"/>
              </a:ext>
            </a:extLst>
          </p:cNvPr>
          <p:cNvSpPr/>
          <p:nvPr/>
        </p:nvSpPr>
        <p:spPr>
          <a:xfrm>
            <a:off x="3841514" y="2287867"/>
            <a:ext cx="958282" cy="9346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</p:spTree>
    <p:extLst>
      <p:ext uri="{BB962C8B-B14F-4D97-AF65-F5344CB8AC3E}">
        <p14:creationId xmlns:p14="http://schemas.microsoft.com/office/powerpoint/2010/main" val="3434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2304417" y="1633733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8"/>
            <a:ext cx="2233873" cy="3170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2297073" y="7"/>
            <a:ext cx="224256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4602838" y="7"/>
            <a:ext cx="2242566" cy="3168389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6908604" y="7"/>
            <a:ext cx="2235396" cy="3168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879" y="3751772"/>
            <a:ext cx="1839880" cy="570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850" y="3247054"/>
            <a:ext cx="1945026" cy="66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4509" y="4371709"/>
            <a:ext cx="1616623" cy="44653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435813" y="3305856"/>
            <a:ext cx="1274708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Rolando Carrasco</a:t>
            </a:r>
            <a:endParaRPr lang="en-NL" sz="1050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2738621" y="3155475"/>
            <a:ext cx="979755" cy="415498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sz="1050" dirty="0" err="1"/>
              <a:t>Jürgen</a:t>
            </a:r>
            <a:r>
              <a:rPr lang="nl-NL" sz="1050" dirty="0"/>
              <a:t> Kress</a:t>
            </a:r>
          </a:p>
          <a:p>
            <a:pPr algn="ctr"/>
            <a:r>
              <a:rPr lang="nl-NL" sz="1050" dirty="0"/>
              <a:t>(Oracle)</a:t>
            </a:r>
            <a:endParaRPr lang="en-NL" sz="1050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5200292" y="3236267"/>
            <a:ext cx="1048685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Lucas Jellema</a:t>
            </a:r>
            <a:endParaRPr lang="en-NL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7652307" y="3363224"/>
            <a:ext cx="1367184" cy="1008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7435723" y="3219509"/>
            <a:ext cx="1244251" cy="253916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sz="1050" dirty="0"/>
              <a:t>Rubén Rodríguez</a:t>
            </a:r>
            <a:endParaRPr lang="en-NL" sz="1050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7369595" y="4507447"/>
            <a:ext cx="1649896" cy="415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">
            <a:extLst>
              <a:ext uri="{FF2B5EF4-FFF2-40B4-BE49-F238E27FC236}">
                <a16:creationId xmlns:a16="http://schemas.microsoft.com/office/drawing/2014/main" id="{A5DCCA12-BA36-41DE-8C04-6FFC7B3A1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73391" y="2210265"/>
            <a:ext cx="4289136" cy="96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7223EFE-144A-426C-97E1-0CC248BF63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23545" y="3777269"/>
            <a:ext cx="3959206" cy="1185991"/>
          </a:xfrm>
          <a:prstGeom prst="rect">
            <a:avLst/>
          </a:prstGeom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659" y="3760217"/>
            <a:ext cx="1949285" cy="72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2525613"/>
            <a:ext cx="4200172" cy="1681887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382CAF-9106-4CCA-B909-AADD549F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30B7C-C033-44E0-87FC-1FB20E8E28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14313" indent="-214313"/>
            <a:r>
              <a:rPr lang="es-MX" dirty="0"/>
              <a:t>Events and </a:t>
            </a:r>
            <a:r>
              <a:rPr lang="es-MX" dirty="0" err="1"/>
              <a:t>Notifications</a:t>
            </a:r>
            <a:r>
              <a:rPr lang="es-MX" dirty="0"/>
              <a:t> are OCI </a:t>
            </a:r>
            <a:r>
              <a:rPr lang="es-MX" dirty="0" err="1"/>
              <a:t>Services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were</a:t>
            </a:r>
            <a:r>
              <a:rPr lang="es-MX" dirty="0"/>
              <a:t> </a:t>
            </a:r>
            <a:r>
              <a:rPr lang="es-MX" dirty="0" err="1"/>
              <a:t>released</a:t>
            </a:r>
            <a:r>
              <a:rPr lang="es-MX" dirty="0"/>
              <a:t> </a:t>
            </a:r>
            <a:r>
              <a:rPr lang="es-MX" dirty="0" err="1"/>
              <a:t>last</a:t>
            </a:r>
            <a:r>
              <a:rPr lang="es-MX" dirty="0"/>
              <a:t> </a:t>
            </a:r>
            <a:r>
              <a:rPr lang="es-MX" dirty="0" err="1"/>
              <a:t>year</a:t>
            </a:r>
            <a:r>
              <a:rPr lang="es-MX" dirty="0"/>
              <a:t> (2019), and </a:t>
            </a:r>
            <a:r>
              <a:rPr lang="es-MX" dirty="0" err="1"/>
              <a:t>that</a:t>
            </a:r>
            <a:r>
              <a:rPr lang="es-MX" dirty="0"/>
              <a:t> are </a:t>
            </a:r>
            <a:r>
              <a:rPr lang="es-MX" dirty="0" err="1"/>
              <a:t>used</a:t>
            </a:r>
            <a:r>
              <a:rPr lang="es-MX" dirty="0"/>
              <a:t>  </a:t>
            </a:r>
            <a:r>
              <a:rPr lang="es-MX" dirty="0" err="1"/>
              <a:t>to</a:t>
            </a:r>
            <a:r>
              <a:rPr lang="es-MX" dirty="0"/>
              <a:t> configure rules, </a:t>
            </a:r>
            <a:r>
              <a:rPr lang="es-MX" dirty="0" err="1"/>
              <a:t>notifications</a:t>
            </a:r>
            <a:r>
              <a:rPr lang="es-MX" dirty="0"/>
              <a:t> and </a:t>
            </a:r>
            <a:r>
              <a:rPr lang="es-MX" dirty="0" err="1"/>
              <a:t>events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happen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OCI </a:t>
            </a:r>
            <a:r>
              <a:rPr lang="es-MX" dirty="0" err="1"/>
              <a:t>infrastructure</a:t>
            </a:r>
            <a:endParaRPr lang="es-MX" dirty="0"/>
          </a:p>
          <a:p>
            <a:pPr marL="214313" indent="-214313"/>
            <a:r>
              <a:rPr lang="es-MX" dirty="0"/>
              <a:t>For </a:t>
            </a:r>
            <a:r>
              <a:rPr lang="es-MX" dirty="0" err="1"/>
              <a:t>example</a:t>
            </a:r>
            <a:r>
              <a:rPr lang="es-MX" dirty="0"/>
              <a:t>: </a:t>
            </a:r>
            <a:r>
              <a:rPr lang="es-MX" dirty="0" err="1"/>
              <a:t>every</a:t>
            </a:r>
            <a:r>
              <a:rPr lang="es-MX" dirty="0"/>
              <a:t> time a </a:t>
            </a:r>
            <a:r>
              <a:rPr lang="es-MX" dirty="0" err="1"/>
              <a:t>user</a:t>
            </a:r>
            <a:r>
              <a:rPr lang="es-MX" dirty="0"/>
              <a:t> </a:t>
            </a:r>
            <a:r>
              <a:rPr lang="es-MX" dirty="0" err="1"/>
              <a:t>creates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within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Object</a:t>
            </a:r>
            <a:r>
              <a:rPr lang="es-MX" dirty="0"/>
              <a:t> Storage, </a:t>
            </a:r>
            <a:r>
              <a:rPr lang="es-MX" dirty="0" err="1"/>
              <a:t>you</a:t>
            </a:r>
            <a:r>
              <a:rPr lang="es-MX" dirty="0"/>
              <a:t> (as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operator</a:t>
            </a:r>
            <a:r>
              <a:rPr lang="es-MX" dirty="0"/>
              <a:t>) </a:t>
            </a:r>
            <a:r>
              <a:rPr lang="es-MX" dirty="0" err="1"/>
              <a:t>may</a:t>
            </a:r>
            <a:r>
              <a:rPr lang="es-MX" dirty="0"/>
              <a:t> be </a:t>
            </a:r>
            <a:r>
              <a:rPr lang="es-MX" dirty="0" err="1"/>
              <a:t>interested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get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email </a:t>
            </a:r>
            <a:r>
              <a:rPr lang="es-MX" dirty="0" err="1"/>
              <a:t>or</a:t>
            </a:r>
            <a:r>
              <a:rPr lang="es-MX" dirty="0"/>
              <a:t> run a </a:t>
            </a:r>
            <a:r>
              <a:rPr lang="es-MX" dirty="0" err="1"/>
              <a:t>function</a:t>
            </a:r>
            <a:r>
              <a:rPr lang="es-MX" dirty="0"/>
              <a:t>. </a:t>
            </a:r>
            <a:r>
              <a:rPr lang="es-MX" dirty="0" err="1"/>
              <a:t>Well</a:t>
            </a:r>
            <a:r>
              <a:rPr lang="es-MX" dirty="0"/>
              <a:t> </a:t>
            </a:r>
            <a:r>
              <a:rPr lang="es-MX" dirty="0" err="1"/>
              <a:t>that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exactly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purpose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endParaRPr lang="es-MX" dirty="0"/>
          </a:p>
          <a:p>
            <a:pPr marL="214313" indent="-214313"/>
            <a:r>
              <a:rPr lang="es-MX" dirty="0" err="1"/>
              <a:t>The</a:t>
            </a:r>
            <a:r>
              <a:rPr lang="es-MX" dirty="0"/>
              <a:t> </a:t>
            </a:r>
            <a:r>
              <a:rPr lang="es-MX" dirty="0" err="1"/>
              <a:t>basics</a:t>
            </a:r>
            <a:r>
              <a:rPr lang="es-MX" dirty="0"/>
              <a:t> </a:t>
            </a:r>
            <a:r>
              <a:rPr lang="es-MX" dirty="0" err="1"/>
              <a:t>of</a:t>
            </a:r>
            <a:r>
              <a:rPr lang="es-MX" dirty="0"/>
              <a:t> </a:t>
            </a:r>
            <a:r>
              <a:rPr lang="es-MX" dirty="0" err="1"/>
              <a:t>this</a:t>
            </a:r>
            <a:r>
              <a:rPr lang="es-MX" dirty="0"/>
              <a:t> are: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Notifications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Subscriptions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 err="1"/>
              <a:t>Topics</a:t>
            </a:r>
            <a:endParaRPr lang="es-MX" dirty="0"/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Rules</a:t>
            </a:r>
          </a:p>
          <a:p>
            <a:pPr marL="600075" lvl="1" indent="-257175">
              <a:buFont typeface="+mj-lt"/>
              <a:buAutoNum type="arabicPeriod"/>
            </a:pPr>
            <a:r>
              <a:rPr lang="es-MX" dirty="0"/>
              <a:t>Events</a:t>
            </a:r>
          </a:p>
          <a:p>
            <a:endParaRPr lang="en-NL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2FC50A5-0C6C-427F-92C4-A9CA58A01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1808922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2734067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1841170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280165" y="2514601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9" grpId="0" animBg="1"/>
      <p:bldP spid="30" grpId="0" animBg="1"/>
      <p:bldP spid="33" grpId="0" animBg="1"/>
      <p:bldP spid="34" grpId="0" animBg="1"/>
      <p:bldP spid="36" grpId="0" animBg="1"/>
      <p:bldP spid="46" grpId="0" animBg="1"/>
      <p:bldP spid="47" grpId="0" animBg="1"/>
      <p:bldP spid="48" grpId="0" animBg="1"/>
      <p:bldP spid="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1808922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2734067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1841170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280165" y="2514601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announcement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Service”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and</a:t>
            </a:r>
            <a:r>
              <a:rPr lang="nl-NL" dirty="0"/>
              <a:t> Streaming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–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pPr lvl="1"/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206" y="265292"/>
            <a:ext cx="3650296" cy="164606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22171252-0042-4859-94EB-97FAEC902674}"/>
              </a:ext>
            </a:extLst>
          </p:cNvPr>
          <p:cNvGrpSpPr/>
          <p:nvPr/>
        </p:nvGrpSpPr>
        <p:grpSpPr>
          <a:xfrm>
            <a:off x="2064596" y="2916515"/>
            <a:ext cx="805942" cy="937662"/>
            <a:chOff x="7676309" y="2584867"/>
            <a:chExt cx="805942" cy="93766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BD2012F-3C24-4BD6-9F30-11F62313182B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1C7E199-FE87-4BFA-919B-855028EBDA54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72044F63-7391-4488-A0AF-45179307599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5" name="Freeform 40">
                  <a:extLst>
                    <a:ext uri="{FF2B5EF4-FFF2-40B4-BE49-F238E27FC236}">
                      <a16:creationId xmlns:a16="http://schemas.microsoft.com/office/drawing/2014/main" id="{A8BB1C78-E757-4D3F-A402-728D7C0D6B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41">
                  <a:extLst>
                    <a:ext uri="{FF2B5EF4-FFF2-40B4-BE49-F238E27FC236}">
                      <a16:creationId xmlns:a16="http://schemas.microsoft.com/office/drawing/2014/main" id="{BE6D00F4-7C27-43C4-979E-538BD54996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2">
                  <a:extLst>
                    <a:ext uri="{FF2B5EF4-FFF2-40B4-BE49-F238E27FC236}">
                      <a16:creationId xmlns:a16="http://schemas.microsoft.com/office/drawing/2014/main" id="{231A5493-C331-46C9-9835-920FF008006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3">
                  <a:extLst>
                    <a:ext uri="{FF2B5EF4-FFF2-40B4-BE49-F238E27FC236}">
                      <a16:creationId xmlns:a16="http://schemas.microsoft.com/office/drawing/2014/main" id="{AC433A54-DC8A-4001-B897-D3B0E505B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4">
                  <a:extLst>
                    <a:ext uri="{FF2B5EF4-FFF2-40B4-BE49-F238E27FC236}">
                      <a16:creationId xmlns:a16="http://schemas.microsoft.com/office/drawing/2014/main" id="{3AACF4B3-B884-41F4-A9C3-E508FFD39A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2AB6456-3058-4C5D-A081-A8ECDA0F2E6D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4C5E1D05-052C-4012-A33E-FEB6E65F519E}"/>
              </a:ext>
            </a:extLst>
          </p:cNvPr>
          <p:cNvSpPr/>
          <p:nvPr/>
        </p:nvSpPr>
        <p:spPr>
          <a:xfrm>
            <a:off x="3564500" y="3470680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22F3CE3-0764-461C-A24B-0828C99C1B55}"/>
              </a:ext>
            </a:extLst>
          </p:cNvPr>
          <p:cNvSpPr/>
          <p:nvPr/>
        </p:nvSpPr>
        <p:spPr>
          <a:xfrm>
            <a:off x="4551374" y="394609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AB6D987-E8BD-49E5-BCCA-FA8B8879B1AF}"/>
              </a:ext>
            </a:extLst>
          </p:cNvPr>
          <p:cNvCxnSpPr>
            <a:cxnSpLocks/>
          </p:cNvCxnSpPr>
          <p:nvPr/>
        </p:nvCxnSpPr>
        <p:spPr>
          <a:xfrm>
            <a:off x="4189684" y="4105665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FABC52DF-0478-4F3E-AA10-99C5DEBB0DAC}"/>
              </a:ext>
            </a:extLst>
          </p:cNvPr>
          <p:cNvCxnSpPr/>
          <p:nvPr/>
        </p:nvCxnSpPr>
        <p:spPr>
          <a:xfrm>
            <a:off x="2638097" y="329814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42448" y="3272517"/>
            <a:ext cx="422382" cy="422382"/>
          </a:xfrm>
          <a:prstGeom prst="rect">
            <a:avLst/>
          </a:prstGeom>
        </p:spPr>
      </p:pic>
      <p:sp>
        <p:nvSpPr>
          <p:cNvPr id="42" name="Speech Bubble: Rectangle with Corners Rounded 41">
            <a:extLst>
              <a:ext uri="{FF2B5EF4-FFF2-40B4-BE49-F238E27FC236}">
                <a16:creationId xmlns:a16="http://schemas.microsoft.com/office/drawing/2014/main" id="{36169FC1-0227-4CF3-B4F4-289ACE14E39C}"/>
              </a:ext>
            </a:extLst>
          </p:cNvPr>
          <p:cNvSpPr/>
          <p:nvPr/>
        </p:nvSpPr>
        <p:spPr>
          <a:xfrm>
            <a:off x="1185190" y="253246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</p:spTree>
    <p:extLst>
      <p:ext uri="{BB962C8B-B14F-4D97-AF65-F5344CB8AC3E}">
        <p14:creationId xmlns:p14="http://schemas.microsoft.com/office/powerpoint/2010/main" val="97708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5354076" y="4088040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DD4ADE17-C026-4C81-B427-D61DED6F0E37}"/>
              </a:ext>
            </a:extLst>
          </p:cNvPr>
          <p:cNvSpPr/>
          <p:nvPr/>
        </p:nvSpPr>
        <p:spPr>
          <a:xfrm>
            <a:off x="6740051" y="4039770"/>
            <a:ext cx="561038" cy="27680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B79063BB-E7F8-426E-8F69-314090EA3B12}"/>
              </a:ext>
            </a:extLst>
          </p:cNvPr>
          <p:cNvGrpSpPr/>
          <p:nvPr/>
        </p:nvGrpSpPr>
        <p:grpSpPr>
          <a:xfrm>
            <a:off x="4167488" y="3664910"/>
            <a:ext cx="805942" cy="924017"/>
            <a:chOff x="10565918" y="1521439"/>
            <a:chExt cx="805942" cy="92401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E88905E2-6A76-4C12-AE3B-EB02ABB2584A}"/>
                </a:ext>
              </a:extLst>
            </p:cNvPr>
            <p:cNvGrpSpPr/>
            <p:nvPr/>
          </p:nvGrpSpPr>
          <p:grpSpPr>
            <a:xfrm>
              <a:off x="10621648" y="1521439"/>
              <a:ext cx="724280" cy="543828"/>
              <a:chOff x="5830775" y="4014585"/>
              <a:chExt cx="724280" cy="543828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E3CBFB40-2FFD-4E17-866F-4DD14C481939}"/>
                  </a:ext>
                </a:extLst>
              </p:cNvPr>
              <p:cNvSpPr/>
              <p:nvPr/>
            </p:nvSpPr>
            <p:spPr>
              <a:xfrm>
                <a:off x="5830775" y="4014585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652B473-6224-4C61-8AA8-32A27B0F23CE}"/>
                  </a:ext>
                </a:extLst>
              </p:cNvPr>
              <p:cNvGrpSpPr/>
              <p:nvPr/>
            </p:nvGrpSpPr>
            <p:grpSpPr>
              <a:xfrm>
                <a:off x="5933397" y="4086499"/>
                <a:ext cx="523527" cy="406751"/>
                <a:chOff x="8057075" y="4162651"/>
                <a:chExt cx="633412" cy="492125"/>
              </a:xfrm>
            </p:grpSpPr>
            <p:sp>
              <p:nvSpPr>
                <p:cNvPr id="115" name="Freeform 48">
                  <a:extLst>
                    <a:ext uri="{FF2B5EF4-FFF2-40B4-BE49-F238E27FC236}">
                      <a16:creationId xmlns:a16="http://schemas.microsoft.com/office/drawing/2014/main" id="{8D3C2F44-9EE6-49CA-9748-0B4E489134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62651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49">
                  <a:extLst>
                    <a:ext uri="{FF2B5EF4-FFF2-40B4-BE49-F238E27FC236}">
                      <a16:creationId xmlns:a16="http://schemas.microsoft.com/office/drawing/2014/main" id="{93E71EAC-1A80-4302-BE18-E5BE42F94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50">
                  <a:extLst>
                    <a:ext uri="{FF2B5EF4-FFF2-40B4-BE49-F238E27FC236}">
                      <a16:creationId xmlns:a16="http://schemas.microsoft.com/office/drawing/2014/main" id="{68F64645-6D06-4CAF-8D1E-9C81BFD239E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51">
                  <a:extLst>
                    <a:ext uri="{FF2B5EF4-FFF2-40B4-BE49-F238E27FC236}">
                      <a16:creationId xmlns:a16="http://schemas.microsoft.com/office/drawing/2014/main" id="{7BC043EE-243C-446A-A2D5-112E56A0D9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52">
                  <a:extLst>
                    <a:ext uri="{FF2B5EF4-FFF2-40B4-BE49-F238E27FC236}">
                      <a16:creationId xmlns:a16="http://schemas.microsoft.com/office/drawing/2014/main" id="{0117D18B-F1DF-4607-B146-D7442CDFCC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53">
                  <a:extLst>
                    <a:ext uri="{FF2B5EF4-FFF2-40B4-BE49-F238E27FC236}">
                      <a16:creationId xmlns:a16="http://schemas.microsoft.com/office/drawing/2014/main" id="{A27B218E-94F6-414D-AA43-12A2E782E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2" name="Freeform 54">
                  <a:extLst>
                    <a:ext uri="{FF2B5EF4-FFF2-40B4-BE49-F238E27FC236}">
                      <a16:creationId xmlns:a16="http://schemas.microsoft.com/office/drawing/2014/main" id="{BF1E040C-07EB-46CB-82B3-41DB8F7632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Freeform 55">
                  <a:extLst>
                    <a:ext uri="{FF2B5EF4-FFF2-40B4-BE49-F238E27FC236}">
                      <a16:creationId xmlns:a16="http://schemas.microsoft.com/office/drawing/2014/main" id="{310A281A-957C-4356-ABC9-B3C69401B3C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977E2118-CB1B-42EC-A59E-0F947150B9F0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</a:b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EB41CA87-476E-466B-AFC6-F591413C91C1}"/>
              </a:ext>
            </a:extLst>
          </p:cNvPr>
          <p:cNvGrpSpPr/>
          <p:nvPr/>
        </p:nvGrpSpPr>
        <p:grpSpPr>
          <a:xfrm>
            <a:off x="7483636" y="3102137"/>
            <a:ext cx="1192457" cy="1192457"/>
            <a:chOff x="283219" y="1109378"/>
            <a:chExt cx="1192457" cy="1192457"/>
          </a:xfrm>
        </p:grpSpPr>
        <p:pic>
          <p:nvPicPr>
            <p:cNvPr id="126" name="Graphic 85">
              <a:extLst>
                <a:ext uri="{FF2B5EF4-FFF2-40B4-BE49-F238E27FC236}">
                  <a16:creationId xmlns:a16="http://schemas.microsoft.com/office/drawing/2014/main" id="{6926BF3F-BA36-4B49-9C36-00625411A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22494E8-B4A7-4B5E-8B5A-F53345775D35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15533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</a:t>
            </a:r>
            <a:r>
              <a:rPr lang="nl-NL" sz="1300" dirty="0" err="1"/>
              <a:t>groundbreakerstour</a:t>
            </a:r>
            <a:endParaRPr lang="en-NL" sz="1300" dirty="0" err="1"/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BBD6A4F-398F-4044-A890-54B1995C48AA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91" name="Graphic 64">
              <a:extLst>
                <a:ext uri="{FF2B5EF4-FFF2-40B4-BE49-F238E27FC236}">
                  <a16:creationId xmlns:a16="http://schemas.microsoft.com/office/drawing/2014/main" id="{7818663B-1350-4618-8FC3-ECF8557DC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74A8F73-4855-4D6F-AE52-85D20544C598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Tour 2020 LATAM | Oracle Cloud Native Application Development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7C936699-0461-41DB-AEEA-920CDE4F5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82" y="40470"/>
            <a:ext cx="622443" cy="72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4671174" y="3735523"/>
            <a:ext cx="40187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>
                <a:solidFill>
                  <a:schemeClr val="bg1"/>
                </a:solidFill>
              </a:rPr>
              <a:t>Sources </a:t>
            </a:r>
            <a:r>
              <a:rPr lang="nl-NL" sz="1300" b="1" dirty="0" err="1">
                <a:solidFill>
                  <a:schemeClr val="bg1"/>
                </a:solidFill>
              </a:rPr>
              <a:t>and</a:t>
            </a:r>
            <a:r>
              <a:rPr lang="nl-NL" sz="1300" b="1" dirty="0">
                <a:solidFill>
                  <a:schemeClr val="bg1"/>
                </a:solidFill>
              </a:rPr>
              <a:t> slides: bit.ly/cloud-native-latam2020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543543" y="3142754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3735808" y="2922495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endCxn id="33" idx="0"/>
          </p:cNvCxnSpPr>
          <p:nvPr/>
        </p:nvCxnSpPr>
        <p:spPr>
          <a:xfrm flipH="1">
            <a:off x="4079225" y="1781112"/>
            <a:ext cx="1613853" cy="1141383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Cloud </a:t>
            </a:r>
            <a:r>
              <a:rPr lang="nl-NL" dirty="0" err="1"/>
              <a:t>Capabilities</a:t>
            </a:r>
            <a:r>
              <a:rPr lang="nl-NL" dirty="0"/>
              <a:t> 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endParaRPr lang="nl-NL" sz="1400" dirty="0"/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</a:t>
            </a:r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1911</TotalTime>
  <Words>3431</Words>
  <Application>Microsoft Office PowerPoint</Application>
  <PresentationFormat>On-screen Show (16:9)</PresentationFormat>
  <Paragraphs>854</Paragraphs>
  <Slides>57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Calibri Light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Lucas Jellema  CTO for AMIS | Conclusion Cloud Solution Architect  </vt:lpstr>
      <vt:lpstr>PowerPoint Presentation</vt:lpstr>
      <vt:lpstr>A traditional application</vt:lpstr>
      <vt:lpstr>Cloud Native Application</vt:lpstr>
      <vt:lpstr>Characteristics of Cloud Native Applications </vt:lpstr>
      <vt:lpstr>Cloud Capabilities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Introducing Oracle Cloud Infrastructure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Tweets to NoSQL, Streaming &amp; Email</vt:lpstr>
      <vt:lpstr>Tweets to NoSQL, Streaming &amp; Email</vt:lpstr>
      <vt:lpstr>Preparation – using Resource Manager &amp; Terraform plan </vt:lpstr>
      <vt:lpstr>Serverless Function &amp; Object Storage</vt:lpstr>
      <vt:lpstr>Introducing Serverless Functions</vt:lpstr>
      <vt:lpstr>Fn Functions – request handling</vt:lpstr>
      <vt:lpstr>Oracle Functions</vt:lpstr>
      <vt:lpstr>PowerPoint Presentation</vt:lpstr>
      <vt:lpstr>Object Storage</vt:lpstr>
      <vt:lpstr>Object Storage</vt:lpstr>
      <vt:lpstr>Serverless Function &amp; Object Storage</vt:lpstr>
      <vt:lpstr>Public and Managed Access to Function</vt:lpstr>
      <vt:lpstr>API Gateway</vt:lpstr>
      <vt:lpstr>API Gateway  Authorizer Function</vt:lpstr>
      <vt:lpstr>Public and Managed Access to Function</vt:lpstr>
      <vt:lpstr>Produce CloudEvent &amp; Publish Notification</vt:lpstr>
      <vt:lpstr>EVENTS and NOTIFICATIONS SERVICES</vt:lpstr>
      <vt:lpstr>EVENTS and NOTIFICATIONS SERVICES</vt:lpstr>
      <vt:lpstr>THE BASICS FOR THESE TWO SERVICES ARE…</vt:lpstr>
      <vt:lpstr>THE BASICS FOR THESE TWO SERVICES ARE…</vt:lpstr>
      <vt:lpstr>Produce CloudEvent &amp; Publish Notification</vt:lpstr>
      <vt:lpstr>Trigger Function &amp;  Store NoSQL Records</vt:lpstr>
      <vt:lpstr>Introducing NoSQL Database Cloud Service</vt:lpstr>
      <vt:lpstr>Trigger Function &amp;  Store NoSQL Records</vt:lpstr>
      <vt:lpstr>Stream records</vt:lpstr>
      <vt:lpstr>OCI Streaming Service </vt:lpstr>
      <vt:lpstr>OCI Streaming Service </vt:lpstr>
      <vt:lpstr>(Cloud) Events and Streaming</vt:lpstr>
      <vt:lpstr>Stream records</vt:lpstr>
      <vt:lpstr>Schedule Function for periodic execution</vt:lpstr>
      <vt:lpstr>Monitoring | Health Checks</vt:lpstr>
      <vt:lpstr>Monitoring – Health Checks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on Oracle Cloud Infrastructure</dc:title>
  <dc:creator>Lucas Jellema</dc:creator>
  <cp:lastModifiedBy>Lucas Jellema</cp:lastModifiedBy>
  <cp:revision>38</cp:revision>
  <dcterms:created xsi:type="dcterms:W3CDTF">2020-06-23T16:14:24Z</dcterms:created>
  <dcterms:modified xsi:type="dcterms:W3CDTF">2020-08-10T10:05:54Z</dcterms:modified>
</cp:coreProperties>
</file>